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25"/>
  </p:notesMasterIdLst>
  <p:handoutMasterIdLst>
    <p:handoutMasterId r:id="rId26"/>
  </p:handoutMasterIdLst>
  <p:sldIdLst>
    <p:sldId id="259" r:id="rId3"/>
    <p:sldId id="262" r:id="rId4"/>
    <p:sldId id="261" r:id="rId5"/>
    <p:sldId id="266" r:id="rId6"/>
    <p:sldId id="1737" r:id="rId7"/>
    <p:sldId id="1739" r:id="rId8"/>
    <p:sldId id="1724" r:id="rId9"/>
    <p:sldId id="280" r:id="rId10"/>
    <p:sldId id="1726" r:id="rId11"/>
    <p:sldId id="279" r:id="rId12"/>
    <p:sldId id="1725" r:id="rId13"/>
    <p:sldId id="1727" r:id="rId14"/>
    <p:sldId id="1728" r:id="rId15"/>
    <p:sldId id="1731" r:id="rId16"/>
    <p:sldId id="1732" r:id="rId17"/>
    <p:sldId id="1733" r:id="rId18"/>
    <p:sldId id="1734" r:id="rId19"/>
    <p:sldId id="1735" r:id="rId20"/>
    <p:sldId id="1736" r:id="rId21"/>
    <p:sldId id="276" r:id="rId22"/>
    <p:sldId id="1738" r:id="rId23"/>
    <p:sldId id="260" r:id="rId24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  <p14:sldId id="261"/>
            <p14:sldId id="266"/>
            <p14:sldId id="1737"/>
            <p14:sldId id="1739"/>
          </p14:sldIdLst>
        </p14:section>
        <p14:section name="内容页" id="{EB11151C-0E14-47B0-8218-1431BF894351}">
          <p14:sldIdLst>
            <p14:sldId id="1724"/>
            <p14:sldId id="280"/>
            <p14:sldId id="1726"/>
            <p14:sldId id="279"/>
            <p14:sldId id="1725"/>
            <p14:sldId id="1727"/>
            <p14:sldId id="1728"/>
            <p14:sldId id="1731"/>
            <p14:sldId id="1732"/>
            <p14:sldId id="1733"/>
            <p14:sldId id="1734"/>
            <p14:sldId id="1735"/>
            <p14:sldId id="1736"/>
            <p14:sldId id="276"/>
            <p14:sldId id="1738"/>
          </p14:sldIdLst>
        </p14:section>
        <p14:section name="封底" id="{843E591D-6EE2-4691-951C-C0C689F22170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81" d="100"/>
          <a:sy n="81" d="100"/>
        </p:scale>
        <p:origin x="667" y="62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2021-11-19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2021-11-19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18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128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627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110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22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F7A6D04-2810-44D7-A07D-0AA2596107F1}"/>
              </a:ext>
            </a:extLst>
          </p:cNvPr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6E58E8B-64DD-4CB6-9A0A-016E581D3E4C}"/>
              </a:ext>
            </a:extLst>
          </p:cNvPr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43D3B54-A2E0-47EA-82F0-8A5C219B17CC}"/>
              </a:ext>
            </a:extLst>
          </p:cNvPr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25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AABAA2F6-CE8B-4D0C-9DA1-7AFD8C0E1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>
            <a:extLst>
              <a:ext uri="{FF2B5EF4-FFF2-40B4-BE49-F238E27FC236}">
                <a16:creationId xmlns:a16="http://schemas.microsoft.com/office/drawing/2014/main" id="{BBD19A13-D175-4468-834D-FE213A533A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93235BFC-8F08-4C25-988C-FCB706C52AC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A14A4014-5A08-40D8-A5CC-B2FF9962A739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>
            <a:extLst>
              <a:ext uri="{FF2B5EF4-FFF2-40B4-BE49-F238E27FC236}">
                <a16:creationId xmlns:a16="http://schemas.microsoft.com/office/drawing/2014/main" id="{59C76395-F18A-42DC-A156-F93BFCD8E4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>
            <a:extLst>
              <a:ext uri="{FF2B5EF4-FFF2-40B4-BE49-F238E27FC236}">
                <a16:creationId xmlns:a16="http://schemas.microsoft.com/office/drawing/2014/main" id="{EC48E4B1-8892-4D66-885C-B3B81823AF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2079C22-C965-4A93-8C7F-F7C26F71D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840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C8E8E9-B6E9-4C9E-A8E5-EC39920274FE}"/>
              </a:ext>
            </a:extLst>
          </p:cNvPr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A6D4021-94E1-4E9F-90EB-E54E5216CA6E}"/>
              </a:ext>
            </a:extLst>
          </p:cNvPr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B15C4-0524-4A21-A6CE-F7DA7DA15B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08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>
            <a:extLst>
              <a:ext uri="{FF2B5EF4-FFF2-40B4-BE49-F238E27FC236}">
                <a16:creationId xmlns:a16="http://schemas.microsoft.com/office/drawing/2014/main" id="{3D05038B-8A32-4BD0-A068-AFE03E6FF8D3}"/>
              </a:ext>
            </a:extLst>
          </p:cNvPr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9B0529-EE67-44AA-BAF8-7E78156B3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/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A12E6D-1EC4-4BB8-BCAB-668C213B8F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5B543617-7E5E-4360-A155-0CA2B7AF9E10}"/>
              </a:ext>
            </a:extLst>
          </p:cNvPr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3C2EE1F-0BF9-49E9-859D-A8611895DEE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96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>
            <a:extLst>
              <a:ext uri="{FF2B5EF4-FFF2-40B4-BE49-F238E27FC236}">
                <a16:creationId xmlns:a16="http://schemas.microsoft.com/office/drawing/2014/main" id="{0E7CEFF4-3933-40D2-928B-A28B021C14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76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9682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4301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ECA0A7A8-52A5-4508-9B7C-8E9F070AF3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915E0-7E7B-4E91-A2E6-50DB32FFA4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CE9FF532-F6D9-45BD-B501-EEC1CB82C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E0947F5-F302-4DA0-B1F5-30EE10CF1F22}"/>
              </a:ext>
            </a:extLst>
          </p:cNvPr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A839E5E-CB67-421E-974F-278CCBCFB8C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/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53D809C0-A4EF-44AF-AECA-4A85E4BA2C9D}"/>
                </a:ext>
              </a:extLst>
            </p:cNvPr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357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>
            <a:extLst>
              <a:ext uri="{FF2B5EF4-FFF2-40B4-BE49-F238E27FC236}">
                <a16:creationId xmlns:a16="http://schemas.microsoft.com/office/drawing/2014/main" id="{32C61E04-9C57-4412-9EA5-8082A6789B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>
            <a:extLst>
              <a:ext uri="{FF2B5EF4-FFF2-40B4-BE49-F238E27FC236}">
                <a16:creationId xmlns:a16="http://schemas.microsoft.com/office/drawing/2014/main" id="{C5A6C460-C718-4155-A390-E0273AFCB62A}"/>
              </a:ext>
            </a:extLst>
          </p:cNvPr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981273AB-3D30-4A7E-951D-B80D3185213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  <a:t>2019年1月28日</a:t>
            </a:fld>
            <a:endParaRPr lang="zh-CN" altLang="en-US" dirty="0"/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73862409-EB7F-40D8-9600-B7C8CE927E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63D107-02BD-4A0D-9132-36E8D944F42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D92EBD5-2225-4D92-B6FB-5F42D4CF9A7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F038EC1-5530-4400-9F4D-38CB7EE61E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62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7C66039A-3D15-4D27-8FD3-6ADF01C340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5D47FDF-63E1-442F-8001-E72FBC10D88D}"/>
              </a:ext>
            </a:extLst>
          </p:cNvPr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022DE15-F0A7-4081-B20E-F56AF7E8D451}"/>
                </a:ext>
              </a:extLst>
            </p:cNvPr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068AF075-1EBE-4100-82B6-D1B2511E27A3}"/>
                  </a:ext>
                </a:extLst>
              </p:cNvPr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CD1F02EB-A5F5-4A25-8E13-33D76C3997D5}"/>
                    </a:ext>
                  </a:extLst>
                </p:cNvPr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>
                  <a:extLst>
                    <a:ext uri="{FF2B5EF4-FFF2-40B4-BE49-F238E27FC236}">
                      <a16:creationId xmlns:a16="http://schemas.microsoft.com/office/drawing/2014/main" id="{27CDB2F7-E7B6-465A-921A-BD30952F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alphaModFix amt="25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01EB5B-A305-4D12-8523-8654B0DF8D3C}"/>
                  </a:ext>
                </a:extLst>
              </p:cNvPr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DBDFDE5-938B-46BA-BF04-52626678C645}"/>
                  </a:ext>
                </a:extLst>
              </p:cNvPr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96E7EA-26DC-40A9-97DD-57F90BFFB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6D2A06B-94AC-4433-BBC3-A98A9F2FD4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E1AFFB6-310A-466D-BAD1-F84A11C9C967}"/>
              </a:ext>
            </a:extLst>
          </p:cNvPr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896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>
            <a:extLst>
              <a:ext uri="{FF2B5EF4-FFF2-40B4-BE49-F238E27FC236}">
                <a16:creationId xmlns:a16="http://schemas.microsoft.com/office/drawing/2014/main" id="{1CF278BF-7BDF-4094-9C1D-962B78BFDF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ACBE5229-6D64-4AB4-BD32-C5A9C0A25B3D}"/>
              </a:ext>
            </a:extLst>
          </p:cNvPr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6977AD1-FB29-49DB-B293-6E501C63653E}"/>
                </a:ext>
              </a:extLst>
            </p:cNvPr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2C25A7C-283B-4D59-8088-0D173FD791A1}"/>
                  </a:ext>
                </a:extLst>
              </p:cNvPr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>
                <a:extLst>
                  <a:ext uri="{FF2B5EF4-FFF2-40B4-BE49-F238E27FC236}">
                    <a16:creationId xmlns:a16="http://schemas.microsoft.com/office/drawing/2014/main" id="{909D8670-2666-4A27-A0FE-9BF4BFDA7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0563126-3B82-41C3-959D-6EE0A64FB1C8}"/>
                </a:ext>
              </a:extLst>
            </p:cNvPr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1F06D8F-A998-4957-BCDD-C5D37E948A62}"/>
                </a:ext>
              </a:extLst>
            </p:cNvPr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9F63F420-5C8B-4249-B74B-AB25DACFA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E9A5540C-0F48-4B7F-B5D6-F8A8EDA2E8C4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9484F6-57FB-4D78-BAC6-3A0A97C9E850}"/>
              </a:ext>
            </a:extLst>
          </p:cNvPr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477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>
            <a:extLst>
              <a:ext uri="{FF2B5EF4-FFF2-40B4-BE49-F238E27FC236}">
                <a16:creationId xmlns:a16="http://schemas.microsoft.com/office/drawing/2014/main" id="{BCB8885F-CCB9-4EC9-AC5C-83B4329CC8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465DB092-56FD-4A68-9D16-CFF0FD3DE8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9772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>
            <a:extLst>
              <a:ext uri="{FF2B5EF4-FFF2-40B4-BE49-F238E27FC236}">
                <a16:creationId xmlns:a16="http://schemas.microsoft.com/office/drawing/2014/main" id="{CA20EC42-E2DC-453A-A334-D1D7BD3BE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8BB665EA-8CD9-4D53-A4AF-D2B7101CE5DB}"/>
              </a:ext>
            </a:extLst>
          </p:cNvPr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94A66D01-D8F9-449F-918E-8E0F01222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43182647-270A-4077-B505-0FC4222D1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39166EE3-A8B8-4A65-AEC2-261BB698A7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251A89-E640-49C6-A3E7-63D9665175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/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7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>
            <a:extLst>
              <a:ext uri="{FF2B5EF4-FFF2-40B4-BE49-F238E27FC236}">
                <a16:creationId xmlns:a16="http://schemas.microsoft.com/office/drawing/2014/main" id="{B46500FD-D914-4D54-A821-08966030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227868-C0F1-41FC-A8C9-A533B4E114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>
            <a:extLst>
              <a:ext uri="{FF2B5EF4-FFF2-40B4-BE49-F238E27FC236}">
                <a16:creationId xmlns:a16="http://schemas.microsoft.com/office/drawing/2014/main" id="{C2D49473-9331-4572-8AFC-3A905D765C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3E2A174E-0D40-4C44-A4CB-067A3AD3E27A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B6623D7A-6A25-4FAF-BE38-10BE0650BF71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658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>
            <a:extLst>
              <a:ext uri="{FF2B5EF4-FFF2-40B4-BE49-F238E27FC236}">
                <a16:creationId xmlns:a16="http://schemas.microsoft.com/office/drawing/2014/main" id="{FCB44420-1668-4CDF-B7B1-BF6494090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占位符 31">
            <a:extLst>
              <a:ext uri="{FF2B5EF4-FFF2-40B4-BE49-F238E27FC236}">
                <a16:creationId xmlns:a16="http://schemas.microsoft.com/office/drawing/2014/main" id="{56FC8349-67FC-4E3B-B988-7A27FDAE9D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>
            <a:extLst>
              <a:ext uri="{FF2B5EF4-FFF2-40B4-BE49-F238E27FC236}">
                <a16:creationId xmlns:a16="http://schemas.microsoft.com/office/drawing/2014/main" id="{85368C87-925C-44AC-B001-5C4EE6F00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>
            <a:extLst>
              <a:ext uri="{FF2B5EF4-FFF2-40B4-BE49-F238E27FC236}">
                <a16:creationId xmlns:a16="http://schemas.microsoft.com/office/drawing/2014/main" id="{9AE407FD-1006-4AC4-B10B-CB7686E66A86}"/>
              </a:ext>
            </a:extLst>
          </p:cNvPr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>
            <a:extLst>
              <a:ext uri="{FF2B5EF4-FFF2-40B4-BE49-F238E27FC236}">
                <a16:creationId xmlns:a16="http://schemas.microsoft.com/office/drawing/2014/main" id="{D5338ABA-2308-412D-96F5-DE590FFF99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0646154-6233-4139-B550-A28CDF04E3FA}"/>
              </a:ext>
            </a:extLst>
          </p:cNvPr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DB662845-A8FE-4E13-82B8-ABEE9422A575}"/>
              </a:ext>
            </a:extLst>
          </p:cNvPr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44330A7B-15B1-4D7C-8EFE-B8A0161426A0}"/>
              </a:ext>
            </a:extLst>
          </p:cNvPr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FAB9E410-8F4C-4E41-B027-DFC233733AB7}"/>
              </a:ext>
            </a:extLst>
          </p:cNvPr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9F88429B-B890-4CEE-A503-4E91AAB2562D}"/>
              </a:ext>
            </a:extLst>
          </p:cNvPr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AC3C199-AD82-4263-B8E8-8D1CD35372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/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>
            <a:extLst>
              <a:ext uri="{FF2B5EF4-FFF2-40B4-BE49-F238E27FC236}">
                <a16:creationId xmlns:a16="http://schemas.microsoft.com/office/drawing/2014/main" id="{2051FE92-34E2-4DFE-BC0D-28D53B1BE4ED}"/>
              </a:ext>
            </a:extLst>
          </p:cNvPr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EE8F87D0-86D3-40A7-B41A-5B19E1D5D4CF}"/>
              </a:ext>
            </a:extLst>
          </p:cNvPr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681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6411B-55E1-4CE5-B9CA-4734B17AE0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5" r:id="rId4"/>
    <p:sldLayoutId id="2147483657" r:id="rId5"/>
    <p:sldLayoutId id="2147483653" r:id="rId6"/>
    <p:sldLayoutId id="2147483658" r:id="rId7"/>
    <p:sldLayoutId id="2147483650" r:id="rId8"/>
    <p:sldLayoutId id="2147483659" r:id="rId9"/>
    <p:sldLayoutId id="2147483651" r:id="rId10"/>
    <p:sldLayoutId id="2147483654" r:id="rId11"/>
    <p:sldLayoutId id="2147483660" r:id="rId12"/>
    <p:sldLayoutId id="2147483663" r:id="rId13"/>
    <p:sldLayoutId id="2147483652" r:id="rId14"/>
    <p:sldLayoutId id="214748366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2BE71855-1849-4FC4-A9D5-7DDD1C68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004" y="2053882"/>
            <a:ext cx="10659991" cy="1060855"/>
          </a:xfrm>
        </p:spPr>
        <p:txBody>
          <a:bodyPr/>
          <a:lstStyle/>
          <a:p>
            <a:r>
              <a:rPr lang="zh-CN" altLang="en-US" sz="4400" dirty="0"/>
              <a:t>从开发者吸引和留存角度衡量项目特征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  <a:pPr/>
              <a:t>2021年11月19日</a:t>
            </a:fld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57F84D3-725F-446C-9BB7-DC74C0972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常西钰</a:t>
            </a:r>
          </a:p>
        </p:txBody>
      </p:sp>
    </p:spTree>
    <p:extLst>
      <p:ext uri="{BB962C8B-B14F-4D97-AF65-F5344CB8AC3E}">
        <p14:creationId xmlns:p14="http://schemas.microsoft.com/office/powerpoint/2010/main" val="424632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1430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 Pilot Study</a:t>
            </a:r>
            <a:r>
              <a:rPr lang="zh-CN" altLang="en-US" dirty="0"/>
              <a:t>（确定</a:t>
            </a:r>
            <a:r>
              <a:rPr lang="en-US" altLang="zh-CN" dirty="0"/>
              <a:t>time window)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8E610B-1C34-4D74-ABDD-F20E9383DB93}"/>
              </a:ext>
            </a:extLst>
          </p:cNvPr>
          <p:cNvSpPr txBox="1"/>
          <p:nvPr/>
        </p:nvSpPr>
        <p:spPr>
          <a:xfrm>
            <a:off x="342900" y="5396496"/>
            <a:ext cx="11849100" cy="726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release: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主要版本；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minor release: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次要版本；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patch release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：补丁发布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release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是一个项目的最重要的更新。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626785" y="1805317"/>
            <a:ext cx="4626997" cy="3247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Approach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统计并观察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GitHub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项目的发布时间间隔（包括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minor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patch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三种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release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选取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major release duration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的中位数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168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天（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个月）作为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window</a:t>
            </a:r>
            <a:endParaRPr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8FD10A39-2E13-4BAA-89A1-C5DC1F501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09" y="2295815"/>
            <a:ext cx="5101361" cy="22663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8E023F-827B-4D36-954C-80ED033731D7}"/>
              </a:ext>
            </a:extLst>
          </p:cNvPr>
          <p:cNvSpPr/>
          <p:nvPr/>
        </p:nvSpPr>
        <p:spPr>
          <a:xfrm>
            <a:off x="572708" y="3428999"/>
            <a:ext cx="4706301" cy="22860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559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82077" cy="598488"/>
          </a:xfrm>
        </p:spPr>
        <p:txBody>
          <a:bodyPr/>
          <a:lstStyle/>
          <a:p>
            <a:r>
              <a:rPr lang="en-US" altLang="zh-CN" dirty="0"/>
              <a:t>2. Pilot Study</a:t>
            </a:r>
            <a:r>
              <a:rPr lang="zh-CN" altLang="en-US" dirty="0"/>
              <a:t>（确定</a:t>
            </a:r>
            <a:r>
              <a:rPr lang="en-US" altLang="zh-CN" dirty="0"/>
              <a:t>time window)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862258" y="993775"/>
            <a:ext cx="8467483" cy="51249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FB5243F-FDD8-4FE3-B02D-2E876F0F7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156" y="1068482"/>
            <a:ext cx="4773686" cy="47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12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48402" y="1601787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82077" cy="598488"/>
          </a:xfrm>
        </p:spPr>
        <p:txBody>
          <a:bodyPr/>
          <a:lstStyle/>
          <a:p>
            <a:r>
              <a:rPr lang="en-US" altLang="zh-CN" sz="2000" dirty="0"/>
              <a:t>3. RQ1</a:t>
            </a:r>
            <a:r>
              <a:rPr lang="zh-CN" altLang="en-US" sz="2000" dirty="0"/>
              <a:t>：</a:t>
            </a:r>
            <a:r>
              <a:rPr lang="en-US" altLang="zh-CN" sz="2000" dirty="0"/>
              <a:t>What Are the Typical Distributions of Projects from the Magnet and Sticky Perspectives?</a:t>
            </a:r>
            <a:endParaRPr lang="zh-CN" altLang="en-US" sz="2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数据集中包含</a:t>
            </a:r>
            <a:r>
              <a:rPr lang="en-US" altLang="zh-CN" dirty="0"/>
              <a:t>16552</a:t>
            </a:r>
            <a:r>
              <a:rPr lang="zh-CN" altLang="en-US" dirty="0"/>
              <a:t>个</a:t>
            </a:r>
            <a:r>
              <a:rPr lang="en-US" altLang="zh-CN" dirty="0"/>
              <a:t>GitHub</a:t>
            </a:r>
            <a:r>
              <a:rPr lang="zh-CN" altLang="en-US" dirty="0"/>
              <a:t>的项目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236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不同项目的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值的分布情况（散点图）。分为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attractive, fluctuating, stagnant, terminal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四个象限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864612" y="2235200"/>
            <a:ext cx="3894607" cy="1489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不同规模的项目的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的典型值是否不同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39101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95301" y="956017"/>
            <a:ext cx="5319378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954769" cy="598488"/>
          </a:xfrm>
        </p:spPr>
        <p:txBody>
          <a:bodyPr/>
          <a:lstStyle/>
          <a:p>
            <a:r>
              <a:rPr lang="en-US" altLang="zh-CN" dirty="0"/>
              <a:t>3.1 RQ1-</a:t>
            </a:r>
            <a:r>
              <a:rPr lang="zh-CN" altLang="en-US" dirty="0"/>
              <a:t>研究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magnet</a:t>
            </a:r>
            <a:r>
              <a:rPr lang="zh-CN" altLang="en-US" dirty="0"/>
              <a:t>值和</a:t>
            </a:r>
            <a:r>
              <a:rPr lang="en-US" altLang="zh-CN" dirty="0"/>
              <a:t>sticky</a:t>
            </a:r>
            <a:r>
              <a:rPr lang="zh-CN" altLang="en-US" dirty="0"/>
              <a:t>值的分布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8E610B-1C34-4D74-ABDD-F20E9383DB93}"/>
              </a:ext>
            </a:extLst>
          </p:cNvPr>
          <p:cNvSpPr txBox="1"/>
          <p:nvPr/>
        </p:nvSpPr>
        <p:spPr>
          <a:xfrm>
            <a:off x="342900" y="5396496"/>
            <a:ext cx="11849100" cy="728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attractive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（高磁性高粘性）、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fluctuating(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波动，高磁性低粘性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stagnant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（停滞，高粘性低磁性）、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（终止，低磁性低粘性）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956017"/>
            <a:ext cx="5400373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85142" y="104760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721924" y="1289697"/>
            <a:ext cx="4626997" cy="3689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分析结果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23%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的开发人员保留在他们贡献的项目中；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新开发者倾向于加入著名和热门的项目；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由公司或实验室支持的项目有更高的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值（相比于非公司支持的项目）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E455890-EB77-4CB4-B5C2-10810D7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51" y="1047604"/>
            <a:ext cx="4099560" cy="4099560"/>
          </a:xfrm>
          <a:prstGeom prst="rect">
            <a:avLst/>
          </a:prstGeom>
        </p:spPr>
      </p:pic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2A41E513-CA97-405C-B7F8-70B108910B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5495623" cy="419100"/>
          </a:xfrm>
        </p:spPr>
        <p:txBody>
          <a:bodyPr/>
          <a:lstStyle/>
          <a:p>
            <a:r>
              <a:rPr lang="zh-CN" altLang="en-US" dirty="0"/>
              <a:t>四个象限的划分根据</a:t>
            </a:r>
            <a:r>
              <a:rPr lang="en-US" altLang="zh-CN" dirty="0"/>
              <a:t>magnet</a:t>
            </a:r>
            <a:r>
              <a:rPr lang="zh-CN" altLang="en-US" dirty="0"/>
              <a:t>和</a:t>
            </a:r>
            <a:r>
              <a:rPr lang="en-US" altLang="zh-CN" dirty="0"/>
              <a:t>sticky</a:t>
            </a:r>
            <a:r>
              <a:rPr lang="zh-CN" altLang="en-US" dirty="0"/>
              <a:t>的中值</a:t>
            </a:r>
          </a:p>
        </p:txBody>
      </p:sp>
    </p:spTree>
    <p:extLst>
      <p:ext uri="{BB962C8B-B14F-4D97-AF65-F5344CB8AC3E}">
        <p14:creationId xmlns:p14="http://schemas.microsoft.com/office/powerpoint/2010/main" val="267144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85874" y="1399077"/>
            <a:ext cx="5319378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774901" cy="598488"/>
          </a:xfrm>
        </p:spPr>
        <p:txBody>
          <a:bodyPr/>
          <a:lstStyle/>
          <a:p>
            <a:r>
              <a:rPr lang="en-US" altLang="zh-CN" sz="2800" dirty="0"/>
              <a:t>3.2 RQ1-</a:t>
            </a:r>
            <a:r>
              <a:rPr lang="zh-CN" altLang="en-US" sz="2800" dirty="0"/>
              <a:t>研究</a:t>
            </a:r>
            <a:r>
              <a:rPr lang="en-US" altLang="zh-CN" sz="2800" dirty="0"/>
              <a:t>2</a:t>
            </a:r>
            <a:r>
              <a:rPr lang="zh-CN" altLang="en-US" sz="2800" dirty="0"/>
              <a:t>：不同项目规模下</a:t>
            </a:r>
            <a:r>
              <a:rPr lang="en-US" altLang="zh-CN" sz="2800" dirty="0"/>
              <a:t>magnet</a:t>
            </a:r>
            <a:r>
              <a:rPr lang="zh-CN" altLang="en-US" sz="2800" dirty="0"/>
              <a:t>和</a:t>
            </a:r>
            <a:r>
              <a:rPr lang="en-US" altLang="zh-CN" sz="2800" dirty="0"/>
              <a:t>sticky</a:t>
            </a:r>
            <a:r>
              <a:rPr lang="zh-CN" altLang="en-US" sz="2800" dirty="0"/>
              <a:t>的典型值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86899" y="1399077"/>
            <a:ext cx="5400373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75715" y="149066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712497" y="1732757"/>
            <a:ext cx="4626997" cy="204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分析结果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更大的项目能吸收和保留更多的开发人员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值与项目规模成反比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84374" y="544810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BB0BF24-FAAF-4AF5-8174-7733D6965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2" y="2686640"/>
            <a:ext cx="4875316" cy="176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3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2818615" y="1018095"/>
            <a:ext cx="6294069" cy="49660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774901" cy="598488"/>
          </a:xfrm>
        </p:spPr>
        <p:txBody>
          <a:bodyPr/>
          <a:lstStyle/>
          <a:p>
            <a:r>
              <a:rPr lang="en-US" altLang="zh-CN" sz="2800" dirty="0"/>
              <a:t>3.2 RQ1-</a:t>
            </a:r>
            <a:r>
              <a:rPr lang="zh-CN" altLang="en-US" sz="2800" dirty="0"/>
              <a:t>研究</a:t>
            </a:r>
            <a:r>
              <a:rPr lang="en-US" altLang="zh-CN" sz="2800" dirty="0"/>
              <a:t>2</a:t>
            </a:r>
            <a:r>
              <a:rPr lang="zh-CN" altLang="en-US" sz="2800" dirty="0"/>
              <a:t>：不同项目规模下</a:t>
            </a:r>
            <a:r>
              <a:rPr lang="en-US" altLang="zh-CN" sz="2800" dirty="0"/>
              <a:t>magnet</a:t>
            </a:r>
            <a:r>
              <a:rPr lang="zh-CN" altLang="en-US" sz="2800" dirty="0"/>
              <a:t>和</a:t>
            </a:r>
            <a:r>
              <a:rPr lang="en-US" altLang="zh-CN" sz="2800" dirty="0"/>
              <a:t>sticky</a:t>
            </a:r>
            <a:r>
              <a:rPr lang="zh-CN" altLang="en-US" sz="2800" dirty="0"/>
              <a:t>的典型值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043FA8-820E-49ED-B73B-1A12927F0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156" y="1294876"/>
            <a:ext cx="5113688" cy="426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704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48402" y="1601787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582077" cy="598488"/>
          </a:xfrm>
        </p:spPr>
        <p:txBody>
          <a:bodyPr/>
          <a:lstStyle/>
          <a:p>
            <a:r>
              <a:rPr lang="en-US" altLang="zh-CN" sz="2000" dirty="0"/>
              <a:t>4. RQ2</a:t>
            </a:r>
            <a:r>
              <a:rPr lang="zh-CN" altLang="en-US" sz="2000" dirty="0"/>
              <a:t>：</a:t>
            </a:r>
            <a:r>
              <a:rPr lang="en-US" altLang="zh-CN" sz="2000" dirty="0"/>
              <a:t>How do the Magnet and Sticky values change overtime?</a:t>
            </a:r>
            <a:endParaRPr lang="zh-CN" altLang="en-US" sz="20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235200"/>
            <a:ext cx="3894607" cy="14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不同项目的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值的分布随时间变化的情况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864612" y="2235200"/>
            <a:ext cx="3894607" cy="1486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研究</a:t>
            </a: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刚启动项目的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值和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值随时间变化情况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ABF10A-5B1A-41F0-B483-EB6A15AF58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8051946" cy="419100"/>
          </a:xfrm>
        </p:spPr>
        <p:txBody>
          <a:bodyPr/>
          <a:lstStyle/>
          <a:p>
            <a:r>
              <a:rPr lang="en-US" altLang="zh-CN" dirty="0"/>
              <a:t>Magnet</a:t>
            </a:r>
            <a:r>
              <a:rPr lang="zh-CN" altLang="en-US" dirty="0"/>
              <a:t>值和</a:t>
            </a:r>
            <a:r>
              <a:rPr lang="en-US" altLang="zh-CN" dirty="0"/>
              <a:t>sticky</a:t>
            </a:r>
            <a:r>
              <a:rPr lang="zh-CN" altLang="en-US" dirty="0"/>
              <a:t>值随时间的变化可以反映项目随时间的演变和衰减</a:t>
            </a:r>
          </a:p>
        </p:txBody>
      </p:sp>
    </p:spTree>
    <p:extLst>
      <p:ext uri="{BB962C8B-B14F-4D97-AF65-F5344CB8AC3E}">
        <p14:creationId xmlns:p14="http://schemas.microsoft.com/office/powerpoint/2010/main" val="1824601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95301" y="956017"/>
            <a:ext cx="5319378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605218" cy="598488"/>
          </a:xfrm>
        </p:spPr>
        <p:txBody>
          <a:bodyPr/>
          <a:lstStyle/>
          <a:p>
            <a:r>
              <a:rPr lang="en-US" altLang="zh-CN" sz="2800" dirty="0"/>
              <a:t>4.1 RQ2-</a:t>
            </a:r>
            <a:r>
              <a:rPr lang="zh-CN" altLang="en-US" sz="2800" dirty="0"/>
              <a:t>研究</a:t>
            </a:r>
            <a:r>
              <a:rPr lang="en-US" altLang="zh-CN" sz="2800" dirty="0"/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magnet</a:t>
            </a:r>
            <a:r>
              <a:rPr lang="zh-CN" altLang="en-US" sz="2800" dirty="0"/>
              <a:t>值和</a:t>
            </a:r>
            <a:r>
              <a:rPr lang="en-US" altLang="zh-CN" sz="2800" dirty="0"/>
              <a:t>sticky</a:t>
            </a:r>
            <a:r>
              <a:rPr lang="zh-CN" altLang="en-US" sz="2800" dirty="0"/>
              <a:t>值的分布随时间的变化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8E610B-1C34-4D74-ABDD-F20E9383DB93}"/>
              </a:ext>
            </a:extLst>
          </p:cNvPr>
          <p:cNvSpPr txBox="1"/>
          <p:nvPr/>
        </p:nvSpPr>
        <p:spPr>
          <a:xfrm>
            <a:off x="342900" y="5396496"/>
            <a:ext cx="11849100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标“*”的表示因为不满足项目筛选规则（≥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个开发者）而被剔除的项目。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956017"/>
            <a:ext cx="5400373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85142" y="104760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721924" y="1289697"/>
            <a:ext cx="4626997" cy="28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分析结果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53%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terminal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（低磁性低粘性）项目最终衰变成十个或十个以下贡献者的状态；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而 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55%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attractive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（高磁性高粘性）的项目保持了人气。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433C4B4-6A2E-4483-B4A3-B71476D8F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70" y="1352404"/>
            <a:ext cx="489204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393023E1-ED3F-4472-A0E8-6DAC8D95C46E}"/>
              </a:ext>
            </a:extLst>
          </p:cNvPr>
          <p:cNvSpPr/>
          <p:nvPr/>
        </p:nvSpPr>
        <p:spPr>
          <a:xfrm>
            <a:off x="495301" y="956017"/>
            <a:ext cx="5319378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9605218" cy="598488"/>
          </a:xfrm>
        </p:spPr>
        <p:txBody>
          <a:bodyPr/>
          <a:lstStyle/>
          <a:p>
            <a:r>
              <a:rPr lang="en-US" altLang="zh-CN" sz="2800" dirty="0"/>
              <a:t>4.2 RQ2-</a:t>
            </a:r>
            <a:r>
              <a:rPr lang="zh-CN" altLang="en-US" sz="2800" dirty="0"/>
              <a:t>研究</a:t>
            </a:r>
            <a:r>
              <a:rPr lang="en-US" altLang="zh-CN" sz="2800" dirty="0"/>
              <a:t>2</a:t>
            </a:r>
            <a:r>
              <a:rPr lang="zh-CN" altLang="en-US" sz="2800" dirty="0"/>
              <a:t>：初步启动项目的走向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8E610B-1C34-4D74-ABDD-F20E9383DB93}"/>
              </a:ext>
            </a:extLst>
          </p:cNvPr>
          <p:cNvSpPr txBox="1"/>
          <p:nvPr/>
        </p:nvSpPr>
        <p:spPr>
          <a:xfrm>
            <a:off x="342900" y="5396496"/>
            <a:ext cx="11849100" cy="396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标“*”的表示因为不满足项目筛选规则（≥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个开发者）而被剔除的项目。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84E9855-0285-4D7A-A6B6-F56324DA905F}"/>
              </a:ext>
            </a:extLst>
          </p:cNvPr>
          <p:cNvSpPr/>
          <p:nvPr/>
        </p:nvSpPr>
        <p:spPr>
          <a:xfrm>
            <a:off x="6296326" y="956017"/>
            <a:ext cx="5400373" cy="42827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3A976AE2-D036-4E6E-9474-25AE55D172A3}"/>
              </a:ext>
            </a:extLst>
          </p:cNvPr>
          <p:cNvSpPr/>
          <p:nvPr/>
        </p:nvSpPr>
        <p:spPr>
          <a:xfrm>
            <a:off x="6485142" y="1047604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B489C83-C59F-4338-A3B4-38BE854646B7}"/>
              </a:ext>
            </a:extLst>
          </p:cNvPr>
          <p:cNvSpPr txBox="1"/>
          <p:nvPr/>
        </p:nvSpPr>
        <p:spPr>
          <a:xfrm>
            <a:off x="6721924" y="1289697"/>
            <a:ext cx="4626997" cy="280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分析结果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在初步启动（第一个观察期）的项目中，只有 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13%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在第二个时期保持了 </a:t>
            </a:r>
            <a:r>
              <a:rPr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 </a:t>
            </a: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个或更多的开发者。</a:t>
            </a:r>
            <a:endParaRPr lang="en-US" altLang="zh-CN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30000"/>
              </a:lnSpc>
              <a:buClr>
                <a:schemeClr val="accent1"/>
              </a:buClr>
              <a:buSzPct val="40000"/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说明项目启动后很难保留和吸引开发人员。</a:t>
            </a:r>
          </a:p>
        </p:txBody>
      </p:sp>
      <p:sp>
        <p:nvSpPr>
          <p:cNvPr id="35" name="right-quote-sign_36811">
            <a:extLst>
              <a:ext uri="{FF2B5EF4-FFF2-40B4-BE49-F238E27FC236}">
                <a16:creationId xmlns:a16="http://schemas.microsoft.com/office/drawing/2014/main" id="{9EA47964-A1D8-424F-B72A-4DAE22FA6957}"/>
              </a:ext>
            </a:extLst>
          </p:cNvPr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FD0BA41-09CB-48B6-A9DA-C7D1AEFC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16" y="1450208"/>
            <a:ext cx="5054347" cy="32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9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04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113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>
            <a:extLst>
              <a:ext uri="{FF2B5EF4-FFF2-40B4-BE49-F238E27FC236}">
                <a16:creationId xmlns:a16="http://schemas.microsoft.com/office/drawing/2014/main" id="{A7DD4836-010D-456E-BBA3-89944340FA4A}"/>
              </a:ext>
            </a:extLst>
          </p:cNvPr>
          <p:cNvSpPr/>
          <p:nvPr/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论文概述</a:t>
            </a: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9A01E40F-4D27-46E0-B3C8-ACC612FF8694}"/>
              </a:ext>
            </a:extLst>
          </p:cNvPr>
          <p:cNvGrpSpPr/>
          <p:nvPr/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9F1E9CFB-5705-4342-969C-1BBB6EB698F5}"/>
                </a:ext>
              </a:extLst>
            </p:cNvPr>
            <p:cNvSpPr/>
            <p:nvPr/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21E43874-40A0-4EC5-9CA2-95CEB3981475}"/>
                </a:ext>
              </a:extLst>
            </p:cNvPr>
            <p:cNvSpPr/>
            <p:nvPr/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4DFF296D-4CA6-4FC2-8D7B-1BAFF1CF78B8}"/>
              </a:ext>
            </a:extLst>
          </p:cNvPr>
          <p:cNvGrpSpPr/>
          <p:nvPr/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AB4503D4-DDDF-487D-9490-1ED837433D97}"/>
                </a:ext>
              </a:extLst>
            </p:cNvPr>
            <p:cNvSpPr/>
            <p:nvPr/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BCC96CB-D24E-491C-9D07-0DA9EADF43B3}"/>
                </a:ext>
              </a:extLst>
            </p:cNvPr>
            <p:cNvSpPr/>
            <p:nvPr/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25BB4173-241B-4451-B976-8D9E36EF561C}"/>
              </a:ext>
            </a:extLst>
          </p:cNvPr>
          <p:cNvGrpSpPr/>
          <p:nvPr/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8C5D102-8236-4014-AD75-3828CE0C6A76}"/>
                </a:ext>
              </a:extLst>
            </p:cNvPr>
            <p:cNvSpPr/>
            <p:nvPr/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2C9C839E-D7E7-40AA-A9F0-25F8AF260049}"/>
                </a:ext>
              </a:extLst>
            </p:cNvPr>
            <p:cNvSpPr/>
            <p:nvPr/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0569484-D97A-4612-A3C8-19F561CD404C}"/>
              </a:ext>
            </a:extLst>
          </p:cNvPr>
          <p:cNvGrpSpPr/>
          <p:nvPr/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FBD8A29-E5D4-4173-8567-41E45DDE9E1C}"/>
                </a:ext>
              </a:extLst>
            </p:cNvPr>
            <p:cNvSpPr/>
            <p:nvPr/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CC878C90-5C97-4319-A4A9-973F44F684F1}"/>
                </a:ext>
              </a:extLst>
            </p:cNvPr>
            <p:cNvSpPr/>
            <p:nvPr/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6043BFAA-FB50-4303-9785-5DF074A22CF4}"/>
              </a:ext>
            </a:extLst>
          </p:cNvPr>
          <p:cNvSpPr/>
          <p:nvPr/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论文框架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27B11E5F-E40B-47E0-8FBA-8F6C0035B72A}"/>
              </a:ext>
            </a:extLst>
          </p:cNvPr>
          <p:cNvSpPr/>
          <p:nvPr/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详细研究过程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48027BF7-8527-4C35-8DDA-D8F9150CE05E}"/>
              </a:ext>
            </a:extLst>
          </p:cNvPr>
          <p:cNvSpPr/>
          <p:nvPr/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结论与展望</a:t>
            </a:r>
          </a:p>
        </p:txBody>
      </p:sp>
    </p:spTree>
    <p:extLst>
      <p:ext uri="{BB962C8B-B14F-4D97-AF65-F5344CB8AC3E}">
        <p14:creationId xmlns:p14="http://schemas.microsoft.com/office/powerpoint/2010/main" val="1317321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869927" cy="598488"/>
          </a:xfrm>
        </p:spPr>
        <p:txBody>
          <a:bodyPr/>
          <a:lstStyle/>
          <a:p>
            <a:r>
              <a:rPr lang="zh-CN" altLang="en-US" dirty="0"/>
              <a:t>结论与展望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AFEFC0-0B82-4907-A7A0-B1888B0BD36B}"/>
              </a:ext>
            </a:extLst>
          </p:cNvPr>
          <p:cNvSpPr/>
          <p:nvPr/>
        </p:nvSpPr>
        <p:spPr>
          <a:xfrm>
            <a:off x="7164371" y="1493775"/>
            <a:ext cx="4292338" cy="42000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122C08B-FF50-4705-8D4E-363A94FFE9B3}"/>
              </a:ext>
            </a:extLst>
          </p:cNvPr>
          <p:cNvSpPr/>
          <p:nvPr/>
        </p:nvSpPr>
        <p:spPr>
          <a:xfrm>
            <a:off x="772998" y="1493775"/>
            <a:ext cx="5957740" cy="42000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F08F84F-7E18-4FD0-985A-9AB78C7218F3}"/>
              </a:ext>
            </a:extLst>
          </p:cNvPr>
          <p:cNvSpPr txBox="1"/>
          <p:nvPr/>
        </p:nvSpPr>
        <p:spPr>
          <a:xfrm>
            <a:off x="1004399" y="1761195"/>
            <a:ext cx="5452962" cy="366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研究结果：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900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约有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23%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的开发者保留在他们参与贡献的项目中；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更大的项目有利于吸引和保留更多的开发者；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dirty="0">
                <a:latin typeface="+mn-ea"/>
              </a:rPr>
              <a:t>53%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terminal</a:t>
            </a:r>
            <a:r>
              <a:rPr lang="zh-CN" altLang="en-US" dirty="0">
                <a:latin typeface="+mn-ea"/>
              </a:rPr>
              <a:t>项目（低磁性低粘性）最终会衰减到不足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个开发者；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dirty="0">
                <a:latin typeface="+mn-ea"/>
              </a:rPr>
              <a:t>55%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attractive</a:t>
            </a:r>
            <a:r>
              <a:rPr lang="zh-CN" altLang="en-US" dirty="0">
                <a:latin typeface="+mn-ea"/>
              </a:rPr>
              <a:t>项目（高磁性高粘性）仍属于</a:t>
            </a:r>
            <a:r>
              <a:rPr lang="en-US" altLang="zh-CN" dirty="0">
                <a:latin typeface="+mn-ea"/>
              </a:rPr>
              <a:t>attractive</a:t>
            </a:r>
            <a:r>
              <a:rPr lang="zh-CN" altLang="en-US" dirty="0">
                <a:latin typeface="+mn-ea"/>
              </a:rPr>
              <a:t>的类别。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有公司或实验室支持的项目更容易留住开发者。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初步启动的项目很难吸引和留存开发者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20F008-2B8D-45A2-9161-E6F02610E97C}"/>
              </a:ext>
            </a:extLst>
          </p:cNvPr>
          <p:cNvSpPr txBox="1"/>
          <p:nvPr/>
        </p:nvSpPr>
        <p:spPr>
          <a:xfrm>
            <a:off x="7437747" y="1761195"/>
            <a:ext cx="3676455" cy="3000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后续研究：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900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研究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值和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值和项目生存性之间的定量关系（该研究中之分析了定性关系）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需要对项目的</a:t>
            </a:r>
            <a:r>
              <a:rPr lang="en-US" altLang="zh-CN" dirty="0">
                <a:latin typeface="+mn-ea"/>
              </a:rPr>
              <a:t>failure</a:t>
            </a:r>
            <a:r>
              <a:rPr lang="zh-CN" altLang="en-US" dirty="0">
                <a:latin typeface="+mn-ea"/>
              </a:rPr>
              <a:t>有明确的定义（研究中使用“*”表示低于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个开发者的项目，但不代表项目完全停止开发）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904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8869927" cy="598488"/>
          </a:xfrm>
        </p:spPr>
        <p:txBody>
          <a:bodyPr/>
          <a:lstStyle/>
          <a:p>
            <a:r>
              <a:rPr lang="zh-CN" altLang="en-US" dirty="0"/>
              <a:t>参考价值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7AFEFC0-0B82-4907-A7A0-B1888B0BD36B}"/>
              </a:ext>
            </a:extLst>
          </p:cNvPr>
          <p:cNvSpPr/>
          <p:nvPr/>
        </p:nvSpPr>
        <p:spPr>
          <a:xfrm>
            <a:off x="4883086" y="1493775"/>
            <a:ext cx="6573624" cy="4500630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A122C08B-FF50-4705-8D4E-363A94FFE9B3}"/>
              </a:ext>
            </a:extLst>
          </p:cNvPr>
          <p:cNvSpPr/>
          <p:nvPr/>
        </p:nvSpPr>
        <p:spPr>
          <a:xfrm>
            <a:off x="735291" y="1493774"/>
            <a:ext cx="3676455" cy="4500631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F1C003-7575-422E-BB1B-DB659DE808BD}"/>
              </a:ext>
            </a:extLst>
          </p:cNvPr>
          <p:cNvSpPr txBox="1"/>
          <p:nvPr/>
        </p:nvSpPr>
        <p:spPr>
          <a:xfrm>
            <a:off x="1003954" y="1761196"/>
            <a:ext cx="3139127" cy="366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参考价值：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900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衡量项目吸引力和留存能力的指标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的计算方法，以及不同规模项目对应的典型值（</a:t>
            </a:r>
            <a:r>
              <a:rPr lang="en-US" altLang="zh-CN" dirty="0">
                <a:latin typeface="+mn-ea"/>
              </a:rPr>
              <a:t>2013</a:t>
            </a:r>
            <a:r>
              <a:rPr lang="zh-CN" altLang="en-US" dirty="0">
                <a:latin typeface="+mn-ea"/>
              </a:rPr>
              <a:t>年）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开展对大量项目的指标统计分析时，可以采用的合适的划分时间的长度</a:t>
            </a:r>
            <a:r>
              <a:rPr lang="en-US" altLang="zh-CN" dirty="0">
                <a:latin typeface="+mn-ea"/>
              </a:rPr>
              <a:t>(time window)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F07CF-60AA-4098-8982-1243ABB5116C}"/>
              </a:ext>
            </a:extLst>
          </p:cNvPr>
          <p:cNvSpPr txBox="1"/>
          <p:nvPr/>
        </p:nvSpPr>
        <p:spPr>
          <a:xfrm>
            <a:off x="5148604" y="1761196"/>
            <a:ext cx="6039441" cy="423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其他相关论文：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What Make Long Term Contributors: Willingness and Opportunity in OSS Community</a:t>
            </a:r>
            <a:r>
              <a:rPr lang="zh-CN" altLang="en-US" sz="1800" b="1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（北大 周明辉）</a:t>
            </a:r>
            <a:endParaRPr lang="en-US" altLang="zh-CN" sz="1800" b="1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newcomer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LTC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和其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willingness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environment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有关，即个体态度和项目氛围的相互作用的影响。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正面影响因素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表现：第一个月更积极、表现更多面向社区的态度；从评论（而非提出）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issue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开始的，使用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Bugzilla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而非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Bug Buddy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报告错误，或者至少有一个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issue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被解决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(FIXED)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productive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clustered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的群体环境（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micro-climate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负面影响因素：项目知名度高（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macro-climate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）、同行关注度低（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micro-climate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9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0299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9C5D1A1-6034-44EA-B2E2-0F02EF578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3187114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论文概述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01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7605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研究内容与结论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BC0D8C-801A-48C0-856E-2479F00D28C0}"/>
              </a:ext>
            </a:extLst>
          </p:cNvPr>
          <p:cNvSpPr txBox="1"/>
          <p:nvPr/>
        </p:nvSpPr>
        <p:spPr>
          <a:xfrm>
            <a:off x="1071081" y="727486"/>
            <a:ext cx="1001057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Magnet or Sticky? Measuring Project Characteristics from the Perspective of Developer Attraction and Retention</a:t>
            </a:r>
          </a:p>
          <a:p>
            <a:r>
              <a:rPr lang="zh-CN" altLang="en-US" sz="2000" dirty="0"/>
              <a:t>（从开发者吸引和留存角度衡量项目特征）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A1F5048-E525-45A0-8F2A-80BECA5A86A7}"/>
              </a:ext>
            </a:extLst>
          </p:cNvPr>
          <p:cNvSpPr/>
          <p:nvPr/>
        </p:nvSpPr>
        <p:spPr>
          <a:xfrm>
            <a:off x="6370268" y="1899128"/>
            <a:ext cx="5067587" cy="42000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C4E6608-495C-4963-8718-2661F8C704AD}"/>
              </a:ext>
            </a:extLst>
          </p:cNvPr>
          <p:cNvSpPr/>
          <p:nvPr/>
        </p:nvSpPr>
        <p:spPr>
          <a:xfrm>
            <a:off x="754145" y="1899128"/>
            <a:ext cx="5067588" cy="4200014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C93BCA-CC64-495C-89DD-6BFFB4925734}"/>
              </a:ext>
            </a:extLst>
          </p:cNvPr>
          <p:cNvSpPr txBox="1"/>
          <p:nvPr/>
        </p:nvSpPr>
        <p:spPr>
          <a:xfrm>
            <a:off x="1075351" y="2083450"/>
            <a:ext cx="4355183" cy="3831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研究内容：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+mn-ea"/>
              </a:rPr>
              <a:t>使用一对人口迁移指标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来衡量社区对开发者的</a:t>
            </a:r>
            <a:r>
              <a:rPr lang="zh-CN" altLang="en-US" b="1" dirty="0">
                <a:latin typeface="+mn-ea"/>
              </a:rPr>
              <a:t>吸引力</a:t>
            </a:r>
            <a:r>
              <a:rPr lang="zh-CN" altLang="en-US" dirty="0">
                <a:latin typeface="+mn-ea"/>
              </a:rPr>
              <a:t>和</a:t>
            </a:r>
            <a:r>
              <a:rPr lang="zh-CN" altLang="en-US" b="1" dirty="0">
                <a:latin typeface="+mn-ea"/>
              </a:rPr>
              <a:t>留存率</a:t>
            </a:r>
            <a:endParaRPr lang="en-US" altLang="zh-CN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b="1" dirty="0">
                <a:latin typeface="+mn-ea"/>
              </a:rPr>
              <a:t>Pilot study: </a:t>
            </a:r>
            <a:r>
              <a:rPr lang="zh-CN" altLang="en-US" dirty="0">
                <a:latin typeface="+mn-ea"/>
              </a:rPr>
              <a:t>寻找最佳的项目版本发布间隔（用作分析数据的时间间隔）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b="1" dirty="0">
                <a:latin typeface="+mn-ea"/>
              </a:rPr>
              <a:t>RQ1</a:t>
            </a:r>
            <a:r>
              <a:rPr lang="zh-CN" altLang="en-US" b="1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不同项目的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值和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值的分布情况，以及项目规模大小对分布情况的影响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b="1" dirty="0">
                <a:latin typeface="+mn-ea"/>
              </a:rPr>
              <a:t>RQ2</a:t>
            </a:r>
            <a:r>
              <a:rPr lang="zh-CN" altLang="en-US" b="1" dirty="0">
                <a:latin typeface="+mn-ea"/>
              </a:rPr>
              <a:t>：</a:t>
            </a:r>
            <a:r>
              <a:rPr lang="zh-CN" altLang="en-US" dirty="0">
                <a:latin typeface="+mn-ea"/>
              </a:rPr>
              <a:t>通过研究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随时间变化情况了解项目随时间的演变和衰减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265DBEB-F6E9-46CA-AC3F-2A6865F38B6F}"/>
              </a:ext>
            </a:extLst>
          </p:cNvPr>
          <p:cNvSpPr txBox="1"/>
          <p:nvPr/>
        </p:nvSpPr>
        <p:spPr>
          <a:xfrm>
            <a:off x="6726469" y="2083450"/>
            <a:ext cx="4355183" cy="366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latin typeface="+mn-ea"/>
              </a:rPr>
              <a:t>研究结果：</a:t>
            </a:r>
            <a:endParaRPr lang="en-US" altLang="zh-CN" sz="2400" b="1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900" b="1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约有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23%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的开发者保留在他们参与贡献的项目中；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zh-CN" altLang="en-US" dirty="0">
                <a:latin typeface="+mn-ea"/>
              </a:rPr>
              <a:t>更大的项目有利于吸引和保留更多的开发者；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dirty="0">
                <a:latin typeface="+mn-ea"/>
              </a:rPr>
              <a:t>53%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terminal</a:t>
            </a:r>
            <a:r>
              <a:rPr lang="zh-CN" altLang="en-US" dirty="0">
                <a:latin typeface="+mn-ea"/>
              </a:rPr>
              <a:t>项目（低磁性低粘性）最终会衰减到不足</a:t>
            </a:r>
            <a:r>
              <a:rPr lang="en-US" altLang="zh-CN" dirty="0">
                <a:latin typeface="+mn-ea"/>
              </a:rPr>
              <a:t>10</a:t>
            </a:r>
            <a:r>
              <a:rPr lang="zh-CN" altLang="en-US" dirty="0">
                <a:latin typeface="+mn-ea"/>
              </a:rPr>
              <a:t>个开发者；</a:t>
            </a:r>
          </a:p>
          <a:p>
            <a:pPr marL="342900" indent="-342900">
              <a:lnSpc>
                <a:spcPct val="120000"/>
              </a:lnSpc>
              <a:buFont typeface="+mj-ea"/>
              <a:buAutoNum type="circleNumDbPlain"/>
            </a:pPr>
            <a:r>
              <a:rPr lang="en-US" altLang="zh-CN" dirty="0">
                <a:latin typeface="+mn-ea"/>
              </a:rPr>
              <a:t>55%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attractive</a:t>
            </a:r>
            <a:r>
              <a:rPr lang="zh-CN" altLang="en-US" dirty="0">
                <a:latin typeface="+mn-ea"/>
              </a:rPr>
              <a:t>项目（高磁性高粘性）仍属于有吸引力的类别。</a:t>
            </a:r>
          </a:p>
          <a:p>
            <a:pPr>
              <a:lnSpc>
                <a:spcPct val="120000"/>
              </a:lnSpc>
            </a:pP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116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论文框架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02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9607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论文框架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916170" y="979519"/>
            <a:ext cx="8359657" cy="506219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FE5605-807A-499F-8F7D-1371DB08A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12F3F21-7A48-4B8C-BA2F-F077517A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CA0F8-1104-4FED-8E33-F9186912E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95" y="1360705"/>
            <a:ext cx="6654610" cy="428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309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占位符 59" descr="图片包含 天空, 户外, 建筑物&#10;&#10;自动生成的说明">
            <a:extLst>
              <a:ext uri="{FF2B5EF4-FFF2-40B4-BE49-F238E27FC236}">
                <a16:creationId xmlns:a16="http://schemas.microsoft.com/office/drawing/2014/main" id="{80C2569C-3892-40D1-9264-F5FDDEF8C1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8" b="28688"/>
          <a:stretch>
            <a:fillRect/>
          </a:stretch>
        </p:blipFill>
        <p:spPr/>
      </p:pic>
      <p:sp>
        <p:nvSpPr>
          <p:cNvPr id="68" name="标题 67">
            <a:extLst>
              <a:ext uri="{FF2B5EF4-FFF2-40B4-BE49-F238E27FC236}">
                <a16:creationId xmlns:a16="http://schemas.microsoft.com/office/drawing/2014/main" id="{E5089217-EE99-4A8B-872E-52A90760B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详细研究过程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4CE5BB6-06BF-41FD-A1AC-622D2A987800}"/>
              </a:ext>
            </a:extLst>
          </p:cNvPr>
          <p:cNvGrpSpPr/>
          <p:nvPr/>
        </p:nvGrpSpPr>
        <p:grpSpPr>
          <a:xfrm>
            <a:off x="1048224" y="3047028"/>
            <a:ext cx="2895125" cy="3181080"/>
            <a:chOff x="1048225" y="3047028"/>
            <a:chExt cx="2862842" cy="318108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278869C-8A9B-484D-A8CD-A418D85E48F5}"/>
                </a:ext>
              </a:extLst>
            </p:cNvPr>
            <p:cNvSpPr/>
            <p:nvPr/>
          </p:nvSpPr>
          <p:spPr>
            <a:xfrm>
              <a:off x="1048225" y="3047028"/>
              <a:ext cx="2862842" cy="3180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800" b="1" dirty="0">
                  <a:solidFill>
                    <a:schemeClr val="accent1"/>
                  </a:solidFill>
                </a:rPr>
                <a:t>03</a:t>
              </a:r>
              <a:endParaRPr lang="zh-CN" altLang="en-US" sz="13800" b="1" dirty="0">
                <a:solidFill>
                  <a:schemeClr val="accent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E2FC511-10FB-41EF-AC21-71C44EA04771}"/>
                </a:ext>
              </a:extLst>
            </p:cNvPr>
            <p:cNvSpPr/>
            <p:nvPr/>
          </p:nvSpPr>
          <p:spPr>
            <a:xfrm rot="16200000">
              <a:off x="2434933" y="4751974"/>
              <a:ext cx="90000" cy="286226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5C72F7DC-ECBE-4C9B-A6B8-B007EE4C191C}"/>
              </a:ext>
            </a:extLst>
          </p:cNvPr>
          <p:cNvSpPr txBox="1"/>
          <p:nvPr/>
        </p:nvSpPr>
        <p:spPr>
          <a:xfrm>
            <a:off x="4654075" y="4091233"/>
            <a:ext cx="648970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指标的定义与计算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Pilot 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RQ1</a:t>
            </a:r>
            <a:r>
              <a:rPr lang="zh-CN" altLang="en-US" dirty="0">
                <a:latin typeface="+mn-ea"/>
              </a:rPr>
              <a:t>：不同项目的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值和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值分布情况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ea"/>
              </a:rPr>
              <a:t>RQ2</a:t>
            </a:r>
            <a:r>
              <a:rPr lang="zh-CN" altLang="en-US" dirty="0">
                <a:latin typeface="+mn-ea"/>
              </a:rPr>
              <a:t>：</a:t>
            </a:r>
            <a:r>
              <a:rPr lang="en-US" altLang="zh-CN" dirty="0">
                <a:latin typeface="+mn-ea"/>
              </a:rPr>
              <a:t>magnet</a:t>
            </a:r>
            <a:r>
              <a:rPr lang="zh-CN" altLang="en-US" dirty="0">
                <a:latin typeface="+mn-ea"/>
              </a:rPr>
              <a:t>值和</a:t>
            </a:r>
            <a:r>
              <a:rPr lang="en-US" altLang="zh-CN" dirty="0">
                <a:latin typeface="+mn-ea"/>
              </a:rPr>
              <a:t>sticky</a:t>
            </a:r>
            <a:r>
              <a:rPr lang="zh-CN" altLang="en-US" dirty="0">
                <a:latin typeface="+mn-ea"/>
              </a:rPr>
              <a:t>值随时间的变化情况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0453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AA15C42-8B53-449A-A911-2686C82E9037}"/>
              </a:ext>
            </a:extLst>
          </p:cNvPr>
          <p:cNvSpPr/>
          <p:nvPr/>
        </p:nvSpPr>
        <p:spPr>
          <a:xfrm>
            <a:off x="6275999" y="1601787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指标的定义与计算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0037CA-5133-4503-AFF7-C411429ED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19055" y="6438900"/>
            <a:ext cx="8900359" cy="419100"/>
          </a:xfrm>
        </p:spPr>
        <p:txBody>
          <a:bodyPr/>
          <a:lstStyle/>
          <a:p>
            <a:r>
              <a:rPr lang="zh-CN" altLang="en-US" dirty="0"/>
              <a:t>注意：这篇论文中开发者的“贡献”仅指与代码编写相关的</a:t>
            </a:r>
            <a:r>
              <a:rPr lang="en-US" altLang="zh-CN" dirty="0"/>
              <a:t>commit</a:t>
            </a:r>
            <a:r>
              <a:rPr lang="zh-CN" altLang="en-US" dirty="0"/>
              <a:t>和</a:t>
            </a:r>
            <a:r>
              <a:rPr lang="en-US" altLang="zh-CN" dirty="0"/>
              <a:t>PR</a:t>
            </a:r>
            <a:r>
              <a:rPr lang="zh-CN" altLang="en-US" dirty="0"/>
              <a:t>操作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075351" y="1592263"/>
            <a:ext cx="4868249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6E57E44E-7BFD-4EC9-9432-9C3641C7BD98}"/>
              </a:ext>
            </a:extLst>
          </p:cNvPr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2554932-8329-4222-B054-D6EC7036375E}"/>
              </a:ext>
            </a:extLst>
          </p:cNvPr>
          <p:cNvSpPr txBox="1"/>
          <p:nvPr/>
        </p:nvSpPr>
        <p:spPr>
          <a:xfrm>
            <a:off x="1725143" y="2138007"/>
            <a:ext cx="3894607" cy="252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Magnet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在一个特定时间段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内做出贡献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commit)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，且在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pi-1</a:t>
            </a:r>
            <a:r>
              <a:rPr lang="zh-CN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内没有做出贡献的贡献者的比例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A800403-78E5-457E-995C-6E55E2040E71}"/>
              </a:ext>
            </a:extLst>
          </p:cNvPr>
          <p:cNvSpPr txBox="1"/>
          <p:nvPr/>
        </p:nvSpPr>
        <p:spPr>
          <a:xfrm>
            <a:off x="6762819" y="2136383"/>
            <a:ext cx="3894607" cy="2045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Sticky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在时间段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pi-1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内做出贡献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特指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或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commit)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的贡献者的比例</a:t>
            </a: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671FE447-1135-43CF-B090-5E3386D7438C}"/>
              </a:ext>
            </a:extLst>
          </p:cNvPr>
          <p:cNvSpPr/>
          <p:nvPr/>
        </p:nvSpPr>
        <p:spPr>
          <a:xfrm>
            <a:off x="6391047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C140415A-D6BA-48C6-9E63-FB0DD4AAD1FB}"/>
              </a:ext>
            </a:extLst>
          </p:cNvPr>
          <p:cNvSpPr>
            <a:spLocks noChangeAspect="1"/>
          </p:cNvSpPr>
          <p:nvPr/>
        </p:nvSpPr>
        <p:spPr bwMode="auto">
          <a:xfrm>
            <a:off x="10834246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24235A02-8E3C-4B4F-99B0-490E3FF57A0F}"/>
              </a:ext>
            </a:extLst>
          </p:cNvPr>
          <p:cNvSpPr>
            <a:spLocks noChangeAspect="1"/>
          </p:cNvSpPr>
          <p:nvPr/>
        </p:nvSpPr>
        <p:spPr bwMode="auto">
          <a:xfrm>
            <a:off x="5629577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FE5605-807A-499F-8F7D-1371DB08A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CD9A942-D23B-4733-8001-196A568031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226379"/>
              </p:ext>
            </p:extLst>
          </p:nvPr>
        </p:nvGraphicFramePr>
        <p:xfrm>
          <a:off x="1712483" y="4725361"/>
          <a:ext cx="3874979" cy="4296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AxMath" r:id="rId3" imgW="3775441" imgH="420752" progId="Equation.AxMath">
                  <p:embed/>
                </p:oleObj>
              </mc:Choice>
              <mc:Fallback>
                <p:oleObj name="AxMath" r:id="rId3" imgW="3775441" imgH="420752" progId="Equation.AxMath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483" y="4725361"/>
                        <a:ext cx="3874979" cy="4296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912F3F21-7A48-4B8C-BA2F-F077517A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28FB4DCA-259B-49C0-ADD9-70052BF7C7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40199"/>
              </p:ext>
            </p:extLst>
          </p:nvPr>
        </p:nvGraphicFramePr>
        <p:xfrm>
          <a:off x="6864612" y="4672862"/>
          <a:ext cx="3687763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AxMath" r:id="rId5" imgW="3687438" imgH="420752" progId="Equation.AxMath">
                  <p:embed/>
                </p:oleObj>
              </mc:Choice>
              <mc:Fallback>
                <p:oleObj name="AxMath" r:id="rId5" imgW="3687438" imgH="420752" progId="Equation.AxMath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4612" y="4672862"/>
                        <a:ext cx="3687763" cy="4191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25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A36A63-6407-45DB-8AF3-FC0B12FAC7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指标的定义与计算（示例）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AC02E08-0F11-418D-84E1-0EC96006BA9C}"/>
              </a:ext>
            </a:extLst>
          </p:cNvPr>
          <p:cNvSpPr/>
          <p:nvPr/>
        </p:nvSpPr>
        <p:spPr>
          <a:xfrm>
            <a:off x="1359378" y="897903"/>
            <a:ext cx="9473243" cy="506219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1FE5605-807A-499F-8F7D-1371DB08A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912F3F21-7A48-4B8C-BA2F-F077517A6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BD7C16A-5DA7-441D-9B55-B1506B86C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806" y="1212954"/>
            <a:ext cx="6166388" cy="443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94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1222</Words>
  <Application>Microsoft Office PowerPoint</Application>
  <PresentationFormat>宽屏</PresentationFormat>
  <Paragraphs>116</Paragraphs>
  <Slides>22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微软雅黑</vt:lpstr>
      <vt:lpstr>Arial</vt:lpstr>
      <vt:lpstr>Calibri</vt:lpstr>
      <vt:lpstr>Century Gothic</vt:lpstr>
      <vt:lpstr>Segoe UI</vt:lpstr>
      <vt:lpstr>Segoe UI Light</vt:lpstr>
      <vt:lpstr>Times New Roman</vt:lpstr>
      <vt:lpstr>Wingdings</vt:lpstr>
      <vt:lpstr>Office 主题​​</vt:lpstr>
      <vt:lpstr>1_OfficePLUS</vt:lpstr>
      <vt:lpstr>AxMath</vt:lpstr>
      <vt:lpstr>从开发者吸引和留存角度衡量项目特征</vt:lpstr>
      <vt:lpstr>PowerPoint 演示文稿</vt:lpstr>
      <vt:lpstr>论文概述</vt:lpstr>
      <vt:lpstr>PowerPoint 演示文稿</vt:lpstr>
      <vt:lpstr>论文框架</vt:lpstr>
      <vt:lpstr>PowerPoint 演示文稿</vt:lpstr>
      <vt:lpstr>详细研究过程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结论与展望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常 西钰</cp:lastModifiedBy>
  <cp:revision>151</cp:revision>
  <dcterms:created xsi:type="dcterms:W3CDTF">2019-01-23T14:14:04Z</dcterms:created>
  <dcterms:modified xsi:type="dcterms:W3CDTF">2021-11-19T03:28:26Z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